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1" r:id="rId6"/>
    <p:sldId id="262" r:id="rId7"/>
    <p:sldId id="285" r:id="rId8"/>
    <p:sldId id="265" r:id="rId9"/>
    <p:sldId id="266" r:id="rId10"/>
    <p:sldId id="267" r:id="rId11"/>
    <p:sldId id="283" r:id="rId12"/>
    <p:sldId id="284" r:id="rId13"/>
    <p:sldId id="271" r:id="rId14"/>
    <p:sldId id="272" r:id="rId15"/>
    <p:sldId id="282" r:id="rId16"/>
  </p:sldIdLst>
  <p:sldSz cx="9144000" cy="5143500" type="screen16x9"/>
  <p:notesSz cx="7559675" cy="10691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4" roundtripDataSignature="AMtx7miu7EQ3h8n+3D1HkhXo8JfdAUDI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8E685E-E713-490A-9B50-F7345026C559}" v="75" dt="2023-07-07T23:30:12.7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82138"/>
            <a:ext cx="6726063" cy="206957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4"/>
            <a:ext cx="2307831" cy="20770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1942559"/>
            <a:ext cx="6726064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1942559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1" y="2050282"/>
            <a:ext cx="6108101" cy="1029803"/>
          </a:xfrm>
        </p:spPr>
        <p:txBody>
          <a:bodyPr anchor="b">
            <a:noAutofit/>
          </a:bodyPr>
          <a:lstStyle>
            <a:lvl1pPr algn="r">
              <a:defRPr sz="40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3295530"/>
            <a:ext cx="6108101" cy="838265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1510" y="2062753"/>
            <a:ext cx="878916" cy="1017332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38970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60472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651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8" y="3065926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0447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69" y="20447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2152421"/>
            <a:ext cx="7210395" cy="818091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2" y="3174129"/>
            <a:ext cx="7210395" cy="1278013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7092" y="2152422"/>
            <a:ext cx="865613" cy="818092"/>
          </a:xfr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33448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0240" y="1752655"/>
            <a:ext cx="3523769" cy="26994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5592" y="1752655"/>
            <a:ext cx="3525044" cy="26994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49892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564922"/>
            <a:ext cx="7210397" cy="81070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763" y="1752655"/>
            <a:ext cx="3354245" cy="51985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42" y="2272507"/>
            <a:ext cx="3523766" cy="21796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5116" y="1752655"/>
            <a:ext cx="3355521" cy="51905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5593" y="2272507"/>
            <a:ext cx="3525044" cy="21796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8760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17815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89022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564920"/>
            <a:ext cx="7210394" cy="81070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1752655"/>
            <a:ext cx="4206252" cy="269948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1" y="1752654"/>
            <a:ext cx="2842559" cy="2699488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016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3" y="564921"/>
            <a:ext cx="7210393" cy="810704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51250" y="1752656"/>
            <a:ext cx="4069387" cy="2699484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1752655"/>
            <a:ext cx="2907192" cy="269948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15377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3533713"/>
            <a:ext cx="7210394" cy="339788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0242" y="457198"/>
            <a:ext cx="7210394" cy="2692181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39" y="3877188"/>
            <a:ext cx="7210397" cy="46722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482"/>
            <a:ext cx="865613" cy="818092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14619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457198"/>
            <a:ext cx="7210394" cy="2694563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712"/>
            <a:ext cx="865613" cy="818092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02942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92" y="457199"/>
            <a:ext cx="6539158" cy="2277046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51717" y="2740034"/>
            <a:ext cx="611743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37679" y="56108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47107" y="227514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781004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39" y="3533712"/>
            <a:ext cx="7210397" cy="44140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0" y="3975112"/>
            <a:ext cx="7210397" cy="376691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09771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01917" y="564921"/>
            <a:ext cx="7218720" cy="81070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95709" y="1752655"/>
            <a:ext cx="2302526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0241" y="2267005"/>
            <a:ext cx="2287277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7019" y="1752655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59103" y="2267005"/>
            <a:ext cx="2297430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18117" y="1752655"/>
            <a:ext cx="230251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418117" y="2267005"/>
            <a:ext cx="2302519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63166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0242" y="564921"/>
            <a:ext cx="7210395" cy="81070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0239" y="3223127"/>
            <a:ext cx="228727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0239" y="1752655"/>
            <a:ext cx="228727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0239" y="3655324"/>
            <a:ext cx="2287279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59103" y="3223127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59103" y="1752655"/>
            <a:ext cx="2297430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58088" y="3655323"/>
            <a:ext cx="2300473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23009" y="3223127"/>
            <a:ext cx="22976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423008" y="1752655"/>
            <a:ext cx="229762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422915" y="3655321"/>
            <a:ext cx="2300672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62070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00648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6087155" y="1402046"/>
            <a:ext cx="3830241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7401152" y="4029302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96923" y="457198"/>
            <a:ext cx="805352" cy="326532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457198"/>
            <a:ext cx="6652503" cy="399494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05344" y="4452141"/>
            <a:ext cx="2057400" cy="273844"/>
          </a:xfrm>
        </p:spPr>
        <p:txBody>
          <a:bodyPr/>
          <a:lstStyle/>
          <a:p>
            <a:fld id="{B4E0BF79-FAC6-4A96-8DE1-F7B82E2E1652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4452141"/>
            <a:ext cx="4595104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73163" y="4048975"/>
            <a:ext cx="865613" cy="818092"/>
          </a:xfrm>
        </p:spPr>
        <p:txBody>
          <a:bodyPr anchor="t"/>
          <a:lstStyle>
            <a:lvl1pPr algn="ctr">
              <a:defRPr/>
            </a:lvl1pPr>
          </a:lstStyle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9921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0241" y="564921"/>
            <a:ext cx="7210396" cy="810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1" y="1752655"/>
            <a:ext cx="7210396" cy="2699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3236" y="4452141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241" y="4452141"/>
            <a:ext cx="515299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47092" y="564921"/>
            <a:ext cx="865613" cy="818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4803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4a"/><Relationship Id="rId7" Type="http://schemas.openxmlformats.org/officeDocument/2006/relationships/image" Target="../media/image2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2.m4a"/><Relationship Id="rId7" Type="http://schemas.openxmlformats.org/officeDocument/2006/relationships/image" Target="../media/image2.png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3.m4a"/><Relationship Id="rId7" Type="http://schemas.openxmlformats.org/officeDocument/2006/relationships/image" Target="../media/image2.png"/><Relationship Id="rId12" Type="http://schemas.openxmlformats.org/officeDocument/2006/relationships/image" Target="../media/image4.png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11" Type="http://schemas.openxmlformats.org/officeDocument/2006/relationships/image" Target="../media/image8.pn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4.m4a"/><Relationship Id="rId7" Type="http://schemas.openxmlformats.org/officeDocument/2006/relationships/image" Target="../media/image3.png"/><Relationship Id="rId2" Type="http://schemas.microsoft.com/office/2007/relationships/media" Target="../media/media4.m4a"/><Relationship Id="rId1" Type="http://schemas.openxmlformats.org/officeDocument/2006/relationships/tags" Target="../tags/tag4.xml"/><Relationship Id="rId6" Type="http://schemas.openxmlformats.org/officeDocument/2006/relationships/image" Target="../media/image9.jpe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5.m4a"/><Relationship Id="rId7" Type="http://schemas.openxmlformats.org/officeDocument/2006/relationships/image" Target="../media/image2.png"/><Relationship Id="rId2" Type="http://schemas.microsoft.com/office/2007/relationships/media" Target="../media/media5.m4a"/><Relationship Id="rId1" Type="http://schemas.openxmlformats.org/officeDocument/2006/relationships/tags" Target="../tags/tag5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6.m4a"/><Relationship Id="rId7" Type="http://schemas.openxmlformats.org/officeDocument/2006/relationships/image" Target="../media/image2.png"/><Relationship Id="rId2" Type="http://schemas.openxmlformats.org/officeDocument/2006/relationships/audio" Target="NULL" TargetMode="External"/><Relationship Id="rId1" Type="http://schemas.openxmlformats.org/officeDocument/2006/relationships/tags" Target="../tags/tag6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6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audio" Target="../media/media7.m4a"/><Relationship Id="rId7" Type="http://schemas.openxmlformats.org/officeDocument/2006/relationships/image" Target="../media/image3.png"/><Relationship Id="rId2" Type="http://schemas.microsoft.com/office/2007/relationships/media" Target="../media/media7.m4a"/><Relationship Id="rId1" Type="http://schemas.openxmlformats.org/officeDocument/2006/relationships/tags" Target="../tags/tag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7" Type="http://schemas.openxmlformats.org/officeDocument/2006/relationships/image" Target="../media/image4.png"/><Relationship Id="rId2" Type="http://schemas.microsoft.com/office/2007/relationships/media" Target="../media/media8.m4a"/><Relationship Id="rId1" Type="http://schemas.openxmlformats.org/officeDocument/2006/relationships/tags" Target="../tags/tag8.xml"/><Relationship Id="rId6" Type="http://schemas.openxmlformats.org/officeDocument/2006/relationships/image" Target="../media/image13.jp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9.m4a"/><Relationship Id="rId7" Type="http://schemas.openxmlformats.org/officeDocument/2006/relationships/image" Target="../media/image3.png"/><Relationship Id="rId2" Type="http://schemas.microsoft.com/office/2007/relationships/media" Target="../media/media9.m4a"/><Relationship Id="rId1" Type="http://schemas.openxmlformats.org/officeDocument/2006/relationships/tags" Target="../tags/tag9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0.m4a"/><Relationship Id="rId7" Type="http://schemas.openxmlformats.org/officeDocument/2006/relationships/image" Target="../media/image2.png"/><Relationship Id="rId2" Type="http://schemas.microsoft.com/office/2007/relationships/media" Target="../media/media10.m4a"/><Relationship Id="rId1" Type="http://schemas.openxmlformats.org/officeDocument/2006/relationships/tags" Target="../tags/tag10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9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audio" Target="../media/media11.m4a"/><Relationship Id="rId7" Type="http://schemas.openxmlformats.org/officeDocument/2006/relationships/image" Target="../media/image3.png"/><Relationship Id="rId2" Type="http://schemas.microsoft.com/office/2007/relationships/media" Target="../media/media11.m4a"/><Relationship Id="rId1" Type="http://schemas.openxmlformats.org/officeDocument/2006/relationships/tags" Target="../tags/tag1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audio" Target="../media/media12.m4a"/><Relationship Id="rId7" Type="http://schemas.openxmlformats.org/officeDocument/2006/relationships/image" Target="../media/image3.png"/><Relationship Id="rId2" Type="http://schemas.microsoft.com/office/2007/relationships/media" Target="../media/media12.m4a"/><Relationship Id="rId1" Type="http://schemas.openxmlformats.org/officeDocument/2006/relationships/tags" Target="../tags/tag1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7" Type="http://schemas.openxmlformats.org/officeDocument/2006/relationships/image" Target="../media/image4.png"/><Relationship Id="rId2" Type="http://schemas.microsoft.com/office/2007/relationships/media" Target="../media/media13.m4a"/><Relationship Id="rId1" Type="http://schemas.openxmlformats.org/officeDocument/2006/relationships/tags" Target="../tags/tag13.xml"/><Relationship Id="rId6" Type="http://schemas.openxmlformats.org/officeDocument/2006/relationships/image" Target="../media/image18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audio" Target="../media/media14.m4a"/><Relationship Id="rId7" Type="http://schemas.openxmlformats.org/officeDocument/2006/relationships/image" Target="../media/image20.jpg"/><Relationship Id="rId12" Type="http://schemas.openxmlformats.org/officeDocument/2006/relationships/image" Target="../media/image4.png"/><Relationship Id="rId2" Type="http://schemas.microsoft.com/office/2007/relationships/media" Target="../media/media14.m4a"/><Relationship Id="rId1" Type="http://schemas.openxmlformats.org/officeDocument/2006/relationships/tags" Target="../tags/tag14.xml"/><Relationship Id="rId6" Type="http://schemas.openxmlformats.org/officeDocument/2006/relationships/image" Target="../media/image19.png"/><Relationship Id="rId11" Type="http://schemas.openxmlformats.org/officeDocument/2006/relationships/image" Target="../media/image24.jpg"/><Relationship Id="rId5" Type="http://schemas.openxmlformats.org/officeDocument/2006/relationships/notesSlide" Target="../notesSlides/notesSlide11.xml"/><Relationship Id="rId10" Type="http://schemas.openxmlformats.org/officeDocument/2006/relationships/image" Target="../media/image23.jp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116">
            <a:extLst>
              <a:ext uri="{FF2B5EF4-FFF2-40B4-BE49-F238E27FC236}">
                <a16:creationId xmlns:a16="http://schemas.microsoft.com/office/drawing/2014/main" id="{AC3E6C53-102E-4ACA-BCBB-3CC973B99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17B2B42C-0777-4D6E-9432-535281803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2138"/>
            <a:ext cx="6726063" cy="206956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EFEAAB60-93E2-4DC6-99AC-939637BCE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3"/>
            <a:ext cx="2307831" cy="207705"/>
          </a:xfrm>
          <a:prstGeom prst="rect">
            <a:avLst/>
          </a:prstGeom>
        </p:spPr>
      </p:pic>
      <p:sp>
        <p:nvSpPr>
          <p:cNvPr id="123" name="Rectangle 122">
            <a:extLst>
              <a:ext uri="{FF2B5EF4-FFF2-40B4-BE49-F238E27FC236}">
                <a16:creationId xmlns:a16="http://schemas.microsoft.com/office/drawing/2014/main" id="{7EF5ECB8-D49C-48FB-A93E-88EB2FFDF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1942558"/>
            <a:ext cx="6726063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11B77A2-BD5C-432D-B52E-C12612C74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3786" y="1942558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127" name="Rectangle 126">
            <a:extLst>
              <a:ext uri="{FF2B5EF4-FFF2-40B4-BE49-F238E27FC236}">
                <a16:creationId xmlns:a16="http://schemas.microsoft.com/office/drawing/2014/main" id="{7D3CF8DE-6849-40CA-A1EC-753970FDCB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9" name="Picture 128">
            <a:extLst>
              <a:ext uri="{FF2B5EF4-FFF2-40B4-BE49-F238E27FC236}">
                <a16:creationId xmlns:a16="http://schemas.microsoft.com/office/drawing/2014/main" id="{C5D066A5-7DF3-4044-8366-82472E57C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2" name="Google Shape;112;p1"/>
          <p:cNvSpPr/>
          <p:nvPr/>
        </p:nvSpPr>
        <p:spPr>
          <a:xfrm>
            <a:off x="510241" y="482599"/>
            <a:ext cx="5587164" cy="3651194"/>
          </a:xfrm>
          <a:prstGeom prst="rect">
            <a:avLst/>
          </a:prstGeom>
          <a:effectLst>
            <a:innerShdw blurRad="88900" dist="50800" dir="13500000">
              <a:prstClr val="black">
                <a:alpha val="30000"/>
              </a:prstClr>
            </a:innerShdw>
          </a:effectLst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 i="0" u="none" strike="noStrike" cap="none" dirty="0">
                <a:latin typeface="+mj-lt"/>
                <a:ea typeface="+mj-ea"/>
                <a:cs typeface="+mj-cs"/>
                <a:sym typeface="Calibri"/>
              </a:rPr>
              <a:t>FILOSOFIA</a:t>
            </a:r>
          </a:p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0" i="0" u="none" strike="noStrike" cap="none" dirty="0">
                <a:latin typeface="+mj-lt"/>
                <a:ea typeface="+mj-ea"/>
                <a:cs typeface="+mj-cs"/>
                <a:sym typeface="Arial"/>
              </a:rPr>
              <a:t>Prof. Amanda</a:t>
            </a:r>
          </a:p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100" b="0" i="0" u="none" strike="noStrike" cap="none" dirty="0">
              <a:latin typeface="+mj-lt"/>
              <a:ea typeface="+mj-ea"/>
              <a:cs typeface="+mj-cs"/>
              <a:sym typeface="Arial"/>
            </a:endParaRPr>
          </a:p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100" b="0" i="0" u="none" strike="noStrike" cap="none" dirty="0">
              <a:latin typeface="+mj-lt"/>
              <a:ea typeface="+mj-ea"/>
              <a:cs typeface="+mj-cs"/>
              <a:sym typeface="Arial"/>
            </a:endParaRPr>
          </a:p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 i="0" u="none" strike="noStrike" cap="none" dirty="0">
                <a:latin typeface="+mj-lt"/>
                <a:ea typeface="+mj-ea"/>
                <a:cs typeface="+mj-cs"/>
                <a:sym typeface="Calibri"/>
              </a:rPr>
              <a:t>O QUE É FILOSOFIA?</a:t>
            </a:r>
          </a:p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 dirty="0">
                <a:latin typeface="+mj-lt"/>
                <a:ea typeface="+mj-ea"/>
                <a:cs typeface="+mj-cs"/>
                <a:sym typeface="Calibri"/>
              </a:rPr>
              <a:t>AULA 01</a:t>
            </a:r>
          </a:p>
        </p:txBody>
      </p:sp>
      <p:pic>
        <p:nvPicPr>
          <p:cNvPr id="131" name="Picture 130">
            <a:extLst>
              <a:ext uri="{FF2B5EF4-FFF2-40B4-BE49-F238E27FC236}">
                <a16:creationId xmlns:a16="http://schemas.microsoft.com/office/drawing/2014/main" id="{D44AE4AF-64DE-466A-97C7-E9971A302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8" y="1504815"/>
            <a:ext cx="1202248" cy="108202"/>
          </a:xfrm>
          <a:prstGeom prst="rect">
            <a:avLst/>
          </a:prstGeom>
        </p:spPr>
      </p:pic>
      <p:sp>
        <p:nvSpPr>
          <p:cNvPr id="133" name="Rectangle 132">
            <a:extLst>
              <a:ext uri="{FF2B5EF4-FFF2-40B4-BE49-F238E27FC236}">
                <a16:creationId xmlns:a16="http://schemas.microsoft.com/office/drawing/2014/main" id="{D91122A9-E50F-49AF-86CE-ACC382FBD8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41752" y="482599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8B027435-CDDB-AD08-731A-D6B5556502C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45713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03"/>
    </mc:Choice>
    <mc:Fallback xmlns="">
      <p:transition spd="slow" advTm="122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128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35" name="Rectangle 134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7A865E47-4365-4F21-B8EA-13B2C12BC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140" name="Rectangle 139">
              <a:extLst>
                <a:ext uri="{FF2B5EF4-FFF2-40B4-BE49-F238E27FC236}">
                  <a16:creationId xmlns:a16="http://schemas.microsoft.com/office/drawing/2014/main" id="{0CE24988-BB27-40E5-A961-9FA7ED0DB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1" name="Picture 140">
              <a:extLst>
                <a:ext uri="{FF2B5EF4-FFF2-40B4-BE49-F238E27FC236}">
                  <a16:creationId xmlns:a16="http://schemas.microsoft.com/office/drawing/2014/main" id="{80BDE80E-ADE0-4E16-8F80-306A15F4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122" name="Google Shape;122;p3"/>
          <p:cNvSpPr/>
          <p:nvPr/>
        </p:nvSpPr>
        <p:spPr>
          <a:xfrm>
            <a:off x="510241" y="1752654"/>
            <a:ext cx="3781221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4572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500"/>
              <a:buFont typeface="Arial" panose="020B0604020202020204" pitchFamily="34" charset="0"/>
              <a:buChar char="•"/>
            </a:pPr>
            <a:r>
              <a:rPr lang="en-US" sz="1500" b="0" i="0" u="none" strike="noStrike" cap="none" dirty="0">
                <a:sym typeface="Calibri"/>
              </a:rPr>
              <a:t>CONCEITUAR A FILOSOFIA ENQUANTO ÁREA DO SABER.</a:t>
            </a:r>
          </a:p>
          <a:p>
            <a:pPr marL="4572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500"/>
              <a:buFont typeface="Arial" panose="020B0604020202020204" pitchFamily="34" charset="0"/>
              <a:buChar char="•"/>
            </a:pPr>
            <a:r>
              <a:rPr lang="en-US" sz="1500" b="0" i="0" u="none" strike="noStrike" cap="none" dirty="0">
                <a:sym typeface="Calibri"/>
              </a:rPr>
              <a:t>DEMONSTRAR CONCEITOS IMPORTANTES E ÁREAS DE REFLEXÃO.</a:t>
            </a:r>
            <a:endParaRPr lang="en-US" sz="1500" dirty="0"/>
          </a:p>
          <a:p>
            <a:pPr marL="4572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500"/>
              <a:buFont typeface="Arial" panose="020B0604020202020204" pitchFamily="34" charset="0"/>
              <a:buChar char="•"/>
            </a:pPr>
            <a:r>
              <a:rPr lang="en-US" sz="1500" b="0" i="0" u="none" strike="noStrike" cap="none" dirty="0">
                <a:sym typeface="Calibri"/>
              </a:rPr>
              <a:t>PROBLEMATIZAR O FILOSOFAR.</a:t>
            </a:r>
          </a:p>
          <a:p>
            <a:pPr marL="4572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600"/>
              <a:buFont typeface="Arial" panose="020B0604020202020204" pitchFamily="34" charset="0"/>
              <a:buChar char="•"/>
            </a:pPr>
            <a:endParaRPr lang="en-US" sz="1500" b="0" i="0" u="none" strike="noStrike" cap="none" dirty="0">
              <a:sym typeface="Arial"/>
            </a:endParaRPr>
          </a:p>
          <a:p>
            <a:pPr marL="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b="0" i="0" u="none" strike="noStrike" cap="none" dirty="0">
              <a:sym typeface="Arial"/>
            </a:endParaRPr>
          </a:p>
          <a:p>
            <a:pPr marL="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b="0" i="0" u="none" strike="noStrike" cap="none" dirty="0">
              <a:sym typeface="Arial"/>
            </a:endParaRPr>
          </a:p>
          <a:p>
            <a:pPr marL="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b="0" i="0" u="none" strike="noStrike" cap="none" dirty="0">
              <a:sym typeface="Arial"/>
            </a:endParaRPr>
          </a:p>
        </p:txBody>
      </p:sp>
      <p:pic>
        <p:nvPicPr>
          <p:cNvPr id="125" name="Picture 124" descr="Tres dardos en el centro de la diana">
            <a:extLst>
              <a:ext uri="{FF2B5EF4-FFF2-40B4-BE49-F238E27FC236}">
                <a16:creationId xmlns:a16="http://schemas.microsoft.com/office/drawing/2014/main" id="{753A6BED-7039-D1C6-ADDC-072A3395295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0859" r="47" b="2"/>
          <a:stretch/>
        </p:blipFill>
        <p:spPr>
          <a:xfrm>
            <a:off x="4572000" y="10"/>
            <a:ext cx="4569617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43" name="Rectangle 142">
            <a:extLst>
              <a:ext uri="{FF2B5EF4-FFF2-40B4-BE49-F238E27FC236}">
                <a16:creationId xmlns:a16="http://schemas.microsoft.com/office/drawing/2014/main" id="{13BC1C09-8FD1-4619-B317-E9EED5E55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4874815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23" name="Google Shape;123;p3"/>
          <p:cNvSpPr txBox="1"/>
          <p:nvPr/>
        </p:nvSpPr>
        <p:spPr>
          <a:xfrm>
            <a:off x="510240" y="564921"/>
            <a:ext cx="3781222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i="0" u="none" strike="noStrike" cap="none" dirty="0">
                <a:latin typeface="+mj-lt"/>
                <a:ea typeface="+mj-ea"/>
                <a:cs typeface="+mj-cs"/>
                <a:sym typeface="Calibri"/>
              </a:rPr>
              <a:t>OBJETIVOS </a:t>
            </a:r>
          </a:p>
        </p:txBody>
      </p:sp>
      <p:pic>
        <p:nvPicPr>
          <p:cNvPr id="145" name="Picture 144">
            <a:extLst>
              <a:ext uri="{FF2B5EF4-FFF2-40B4-BE49-F238E27FC236}">
                <a16:creationId xmlns:a16="http://schemas.microsoft.com/office/drawing/2014/main" id="{D3143E80-C928-46DB-9299-0BD06348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4869180" cy="196285"/>
          </a:xfrm>
          <a:prstGeom prst="rect">
            <a:avLst/>
          </a:prstGeom>
        </p:spPr>
      </p:pic>
      <p:pic>
        <p:nvPicPr>
          <p:cNvPr id="8" name="Áudio 7">
            <a:hlinkClick r:id="" action="ppaction://media"/>
            <a:extLst>
              <a:ext uri="{FF2B5EF4-FFF2-40B4-BE49-F238E27FC236}">
                <a16:creationId xmlns:a16="http://schemas.microsoft.com/office/drawing/2014/main" id="{1D2AF5E6-EB29-A338-1651-6D945F9162E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56873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04"/>
    </mc:Choice>
    <mc:Fallback xmlns="">
      <p:transition spd="slow" advTm="165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133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5B5FB5AC-39B2-4094-B486-0FCD501D5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2138"/>
            <a:ext cx="6726063" cy="206956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7150CFE4-97B0-48C6-ACD6-9399CBA11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3"/>
            <a:ext cx="2307831" cy="207705"/>
          </a:xfrm>
          <a:prstGeom prst="rect">
            <a:avLst/>
          </a:prstGeom>
        </p:spPr>
      </p:pic>
      <p:sp>
        <p:nvSpPr>
          <p:cNvPr id="140" name="Rectangle 139">
            <a:extLst>
              <a:ext uri="{FF2B5EF4-FFF2-40B4-BE49-F238E27FC236}">
                <a16:creationId xmlns:a16="http://schemas.microsoft.com/office/drawing/2014/main" id="{A3C6F7F0-46EA-4F8E-A112-1B517C2B5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42558"/>
            <a:ext cx="6726063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1691A3CC-CDA1-4C3B-9150-FCFB5373D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3786" y="1942558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130" name="Picture 129" descr="Jornada solitária">
            <a:extLst>
              <a:ext uri="{FF2B5EF4-FFF2-40B4-BE49-F238E27FC236}">
                <a16:creationId xmlns:a16="http://schemas.microsoft.com/office/drawing/2014/main" id="{5817D44D-797C-5D1A-C84F-3B77A8ABEF1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5000"/>
          <a:stretch/>
        </p:blipFill>
        <p:spPr>
          <a:xfrm>
            <a:off x="-2382" y="10"/>
            <a:ext cx="9144000" cy="5143490"/>
          </a:xfrm>
          <a:prstGeom prst="rect">
            <a:avLst/>
          </a:prstGeom>
        </p:spPr>
      </p:pic>
      <p:sp>
        <p:nvSpPr>
          <p:cNvPr id="144" name="Rectangle 143">
            <a:extLst>
              <a:ext uri="{FF2B5EF4-FFF2-40B4-BE49-F238E27FC236}">
                <a16:creationId xmlns:a16="http://schemas.microsoft.com/office/drawing/2014/main" id="{41704883-D088-4683-A1FD-AEE53B336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187155"/>
            <a:ext cx="6726063" cy="1245249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28" name="Google Shape;128;p4"/>
          <p:cNvSpPr txBox="1"/>
          <p:nvPr/>
        </p:nvSpPr>
        <p:spPr>
          <a:xfrm>
            <a:off x="510241" y="3302000"/>
            <a:ext cx="6100109" cy="705180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marR="0" lvl="0" indent="0"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i="0" u="none" strike="noStrike" cap="none" dirty="0">
                <a:latin typeface="+mj-lt"/>
                <a:ea typeface="+mj-ea"/>
                <a:cs typeface="+mj-cs"/>
                <a:sym typeface="Calibri"/>
              </a:rPr>
              <a:t>O QUE É FILOSOFIA?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A9C04EC1-26B9-40BD-84A6-B2C0A913D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3786" y="3187155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9BAB74E2-5A82-47FD-BBB4-BFD47779F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426735"/>
            <a:ext cx="6726063" cy="206957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9C4FFB60-A034-4994-8F55-E38D4F31C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3786" y="4426735"/>
            <a:ext cx="2310214" cy="206957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E912D9D6-0507-DCFA-AEF0-08CCDCDFD50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89"/>
    </mc:Choice>
    <mc:Fallback xmlns="">
      <p:transition spd="slow" advTm="60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8">
            <a:extLst>
              <a:ext uri="{FF2B5EF4-FFF2-40B4-BE49-F238E27FC236}">
                <a16:creationId xmlns:a16="http://schemas.microsoft.com/office/drawing/2014/main" id="{355C2497-A31D-411B-B7CC-5CB04199A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707" y="457200"/>
            <a:ext cx="7244928" cy="420369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4" name="Google Shape;134;p5"/>
          <p:cNvPicPr preferRelativeResize="0"/>
          <p:nvPr/>
        </p:nvPicPr>
        <p:blipFill rotWithShape="1">
          <a:blip r:embed="rId6"/>
          <a:srcRect l="4592" r="3" b="3"/>
          <a:stretch/>
        </p:blipFill>
        <p:spPr>
          <a:xfrm>
            <a:off x="717006" y="698499"/>
            <a:ext cx="6762328" cy="37211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1702A4D1-2C2E-40B4-9C63-D31CDB40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43" name="Rectangle 142">
            <a:extLst>
              <a:ext uri="{FF2B5EF4-FFF2-40B4-BE49-F238E27FC236}">
                <a16:creationId xmlns:a16="http://schemas.microsoft.com/office/drawing/2014/main" id="{77C4A954-C4D8-4B3C-8268-C93B77D4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33" name="Google Shape;133;p5"/>
          <p:cNvSpPr/>
          <p:nvPr/>
        </p:nvSpPr>
        <p:spPr>
          <a:xfrm>
            <a:off x="792000" y="936000"/>
            <a:ext cx="5543280" cy="352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BA98EC70-E49C-68B1-7C15-143A19BA07C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09"/>
    </mc:Choice>
    <mc:Fallback xmlns="">
      <p:transition spd="slow" advTm="85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145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52" name="Rectangle 151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905A9BAA-B344-45D2-838C-73856C4B1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157" name="Rectangle 156">
              <a:extLst>
                <a:ext uri="{FF2B5EF4-FFF2-40B4-BE49-F238E27FC236}">
                  <a16:creationId xmlns:a16="http://schemas.microsoft.com/office/drawing/2014/main" id="{390434AA-4632-440E-9AE7-411396A7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8" name="Picture 157">
              <a:extLst>
                <a:ext uri="{FF2B5EF4-FFF2-40B4-BE49-F238E27FC236}">
                  <a16:creationId xmlns:a16="http://schemas.microsoft.com/office/drawing/2014/main" id="{D462FD1E-E713-4FD4-8746-671C946723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142" name="Picture 141" descr="Lâmpadas brancas, uma amarela em destaque">
            <a:extLst>
              <a:ext uri="{FF2B5EF4-FFF2-40B4-BE49-F238E27FC236}">
                <a16:creationId xmlns:a16="http://schemas.microsoft.com/office/drawing/2014/main" id="{0897326A-F44B-2B85-68A5-EEB2430A17F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299" r="21169" b="-1"/>
          <a:stretch/>
        </p:blipFill>
        <p:spPr>
          <a:xfrm>
            <a:off x="3706708" y="10"/>
            <a:ext cx="5434909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0" name="Rectangle 159">
            <a:extLst>
              <a:ext uri="{FF2B5EF4-FFF2-40B4-BE49-F238E27FC236}">
                <a16:creationId xmlns:a16="http://schemas.microsoft.com/office/drawing/2014/main" id="{78A4CDE5-C7BC-41E1-8A4A-79E024CC0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3763924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162" name="Picture 161">
            <a:extLst>
              <a:ext uri="{FF2B5EF4-FFF2-40B4-BE49-F238E27FC236}">
                <a16:creationId xmlns:a16="http://schemas.microsoft.com/office/drawing/2014/main" id="{025C7952-5703-489E-8DBD-F2EFAC8EE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3771900" cy="152053"/>
          </a:xfrm>
          <a:prstGeom prst="rect">
            <a:avLst/>
          </a:prstGeom>
        </p:spPr>
      </p:pic>
      <p:sp>
        <p:nvSpPr>
          <p:cNvPr id="140" name="Google Shape;140;p6"/>
          <p:cNvSpPr txBox="1"/>
          <p:nvPr/>
        </p:nvSpPr>
        <p:spPr>
          <a:xfrm>
            <a:off x="510241" y="1752654"/>
            <a:ext cx="2686226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u="none" strike="noStrike" cap="none" dirty="0">
                <a:sym typeface="Calibri"/>
              </a:rPr>
              <a:t>“A </a:t>
            </a:r>
            <a:r>
              <a:rPr lang="en-US" sz="2000" b="0" i="0" u="none" strike="noStrike" cap="none" dirty="0" err="1">
                <a:sym typeface="Calibri"/>
              </a:rPr>
              <a:t>filosofia</a:t>
            </a:r>
            <a:r>
              <a:rPr lang="en-US" sz="2000" b="0" i="0" u="none" strike="noStrike" cap="none" dirty="0">
                <a:sym typeface="Calibri"/>
              </a:rPr>
              <a:t> é </a:t>
            </a:r>
            <a:r>
              <a:rPr lang="en-US" sz="2000" b="0" i="0" u="none" strike="noStrike" cap="none" dirty="0" err="1">
                <a:sym typeface="Calibri"/>
              </a:rPr>
              <a:t>uma</a:t>
            </a:r>
            <a:r>
              <a:rPr lang="en-US" sz="2000" b="0" i="0" u="none" strike="noStrike" cap="none" dirty="0">
                <a:sym typeface="Calibri"/>
              </a:rPr>
              <a:t> </a:t>
            </a:r>
            <a:r>
              <a:rPr lang="en-US" sz="2000" b="0" i="0" u="none" strike="noStrike" cap="none" dirty="0" err="1">
                <a:sym typeface="Calibri"/>
              </a:rPr>
              <a:t>análise</a:t>
            </a:r>
            <a:r>
              <a:rPr lang="en-US" sz="2000" b="0" i="0" u="none" strike="noStrike" cap="none" dirty="0">
                <a:sym typeface="Calibri"/>
              </a:rPr>
              <a:t> </a:t>
            </a:r>
            <a:r>
              <a:rPr lang="en-US" sz="2000" b="0" i="0" u="none" strike="noStrike" cap="none" dirty="0" err="1">
                <a:sym typeface="Calibri"/>
              </a:rPr>
              <a:t>crítica</a:t>
            </a:r>
            <a:r>
              <a:rPr lang="en-US" sz="2000" b="0" i="0" u="none" strike="noStrike" cap="none" dirty="0">
                <a:sym typeface="Calibri"/>
              </a:rPr>
              <a:t> e </a:t>
            </a:r>
            <a:r>
              <a:rPr lang="en-US" sz="2000" b="0" i="0" u="none" strike="noStrike" cap="none" dirty="0" err="1">
                <a:sym typeface="Calibri"/>
              </a:rPr>
              <a:t>ampla</a:t>
            </a:r>
            <a:r>
              <a:rPr lang="en-US" sz="2000" b="0" i="0" u="none" strike="noStrike" cap="none" dirty="0">
                <a:sym typeface="Calibri"/>
              </a:rPr>
              <a:t> de </a:t>
            </a:r>
            <a:r>
              <a:rPr lang="en-US" sz="2000" b="0" i="0" u="none" strike="noStrike" cap="none" dirty="0" err="1">
                <a:sym typeface="Calibri"/>
              </a:rPr>
              <a:t>uma</a:t>
            </a:r>
            <a:r>
              <a:rPr lang="en-US" sz="2000" b="0" i="0" u="none" strike="noStrike" cap="none" dirty="0">
                <a:sym typeface="Calibri"/>
              </a:rPr>
              <a:t> </a:t>
            </a:r>
            <a:r>
              <a:rPr lang="en-US" sz="2000" b="0" i="0" u="none" strike="noStrike" cap="none" dirty="0" err="1">
                <a:sym typeface="Calibri"/>
              </a:rPr>
              <a:t>determinada</a:t>
            </a:r>
            <a:r>
              <a:rPr lang="en-US" sz="2000" b="0" i="0" u="none" strike="noStrike" cap="none" dirty="0">
                <a:sym typeface="Calibri"/>
              </a:rPr>
              <a:t> </a:t>
            </a:r>
            <a:r>
              <a:rPr lang="en-US" sz="2000" b="0" i="0" u="none" strike="noStrike" cap="none" dirty="0" err="1">
                <a:sym typeface="Calibri"/>
              </a:rPr>
              <a:t>realidade</a:t>
            </a:r>
            <a:r>
              <a:rPr lang="en-US" sz="2000" b="0" i="0" u="none" strike="noStrike" cap="none" dirty="0">
                <a:sym typeface="Calibri"/>
              </a:rPr>
              <a:t> que </a:t>
            </a:r>
            <a:r>
              <a:rPr lang="en-US" sz="2000" b="0" i="0" u="none" strike="noStrike" cap="none" dirty="0" err="1">
                <a:sym typeface="Calibri"/>
              </a:rPr>
              <a:t>permite</a:t>
            </a:r>
            <a:r>
              <a:rPr lang="en-US" sz="2000" b="0" i="0" u="none" strike="noStrike" cap="none" dirty="0">
                <a:sym typeface="Calibri"/>
              </a:rPr>
              <a:t> </a:t>
            </a:r>
            <a:r>
              <a:rPr lang="en-US" sz="2000" dirty="0" err="1">
                <a:sym typeface="Calibri"/>
              </a:rPr>
              <a:t>conhecê</a:t>
            </a:r>
            <a:r>
              <a:rPr lang="en-US" sz="2000" b="0" i="0" u="none" strike="noStrike" cap="none" dirty="0">
                <a:sym typeface="Calibri"/>
              </a:rPr>
              <a:t>-la e </a:t>
            </a:r>
            <a:r>
              <a:rPr lang="en-US" sz="2000" dirty="0" err="1">
                <a:sym typeface="Calibri"/>
              </a:rPr>
              <a:t>explicá</a:t>
            </a:r>
            <a:r>
              <a:rPr lang="en-US" sz="2000" b="0" i="0" u="none" strike="noStrike" cap="none" dirty="0">
                <a:sym typeface="Calibri"/>
              </a:rPr>
              <a:t>-la </a:t>
            </a:r>
            <a:r>
              <a:rPr lang="en-US" sz="2000" b="0" i="0" u="none" strike="noStrike" cap="none" dirty="0" err="1">
                <a:sym typeface="Calibri"/>
              </a:rPr>
              <a:t>por</a:t>
            </a:r>
            <a:r>
              <a:rPr lang="en-US" sz="2000" b="0" i="0" u="none" strike="noStrike" cap="none" dirty="0">
                <a:sym typeface="Calibri"/>
              </a:rPr>
              <a:t> </a:t>
            </a:r>
            <a:r>
              <a:rPr lang="en-US" sz="2000" b="0" i="0" u="none" strike="noStrike" cap="none" dirty="0" err="1">
                <a:sym typeface="Calibri"/>
              </a:rPr>
              <a:t>meio</a:t>
            </a:r>
            <a:r>
              <a:rPr lang="en-US" sz="2000" b="0" i="0" u="none" strike="noStrike" cap="none" dirty="0">
                <a:sym typeface="Calibri"/>
              </a:rPr>
              <a:t> de </a:t>
            </a:r>
            <a:r>
              <a:rPr lang="en-US" sz="2000" b="0" i="0" u="none" strike="noStrike" cap="none" dirty="0" err="1">
                <a:sym typeface="Calibri"/>
              </a:rPr>
              <a:t>argumentos</a:t>
            </a:r>
            <a:r>
              <a:rPr lang="en-US" sz="2000" b="0" i="0" u="none" strike="noStrike" cap="none" dirty="0">
                <a:sym typeface="Calibri"/>
              </a:rPr>
              <a:t> claros</a:t>
            </a:r>
            <a:r>
              <a:rPr lang="en-US" sz="2000" dirty="0">
                <a:sym typeface="Calibri"/>
              </a:rPr>
              <a:t>”.</a:t>
            </a:r>
            <a:endParaRPr lang="en-US" sz="2000" b="0" i="0" u="none" strike="noStrike" cap="none" dirty="0">
              <a:sym typeface="Arial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792000" y="936000"/>
            <a:ext cx="5543280" cy="352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35D804A0-29E4-7EC2-24D5-040E07D72C0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80475" y="3538944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31"/>
    </mc:Choice>
    <mc:Fallback xmlns="">
      <p:transition spd="slow" advTm="147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Picture 172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5" name="Picture 174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177" name="Picture 176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79" name="Rectangle 178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184" name="Rectangle 183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5" name="Picture 184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146" name="Google Shape;146;p7"/>
          <p:cNvPicPr preferRelativeResize="0"/>
          <p:nvPr/>
        </p:nvPicPr>
        <p:blipFill rotWithShape="1">
          <a:blip r:embed="rId9"/>
          <a:srcRect l="37583" r="24680" b="-1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87" name="Rectangle 186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189" name="Picture 188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147" name="Google Shape;147;p7"/>
          <p:cNvSpPr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R="0" lvl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00" b="1" i="0" u="none" strike="noStrike" cap="none" dirty="0">
                <a:sym typeface="Calibri"/>
              </a:rPr>
              <a:t>RAZÃO E SABEDORIA</a:t>
            </a:r>
          </a:p>
          <a:p>
            <a:pPr defTabSz="914400">
              <a:lnSpc>
                <a:spcPct val="90000"/>
              </a:lnSpc>
            </a:pPr>
            <a:endParaRPr lang="en-US" sz="1500" b="0" i="0" dirty="0">
              <a:effectLst/>
            </a:endParaRPr>
          </a:p>
          <a:p>
            <a:pPr defTabSz="914400">
              <a:lnSpc>
                <a:spcPct val="90000"/>
              </a:lnSpc>
            </a:pPr>
            <a:r>
              <a:rPr lang="en-US" sz="1500" b="0" i="0" dirty="0">
                <a:effectLst/>
              </a:rPr>
              <a:t>Qual o </a:t>
            </a:r>
            <a:r>
              <a:rPr lang="en-US" sz="1500" b="0" i="0" dirty="0" err="1">
                <a:effectLst/>
              </a:rPr>
              <a:t>papel</a:t>
            </a:r>
            <a:r>
              <a:rPr lang="en-US" sz="1500" b="0" i="0" dirty="0">
                <a:effectLst/>
              </a:rPr>
              <a:t> da </a:t>
            </a:r>
            <a:r>
              <a:rPr lang="en-US" sz="1500" b="0" i="0" dirty="0" err="1">
                <a:effectLst/>
              </a:rPr>
              <a:t>razão</a:t>
            </a:r>
            <a:r>
              <a:rPr lang="en-US" sz="1500" b="0" i="0" dirty="0">
                <a:effectLst/>
              </a:rPr>
              <a:t> </a:t>
            </a:r>
            <a:r>
              <a:rPr lang="en-US" sz="1500" b="0" i="0" dirty="0" err="1">
                <a:effectLst/>
              </a:rPr>
              <a:t>na</a:t>
            </a:r>
            <a:r>
              <a:rPr lang="en-US" sz="1500" b="0" i="0" dirty="0">
                <a:effectLst/>
              </a:rPr>
              <a:t> </a:t>
            </a:r>
            <a:r>
              <a:rPr lang="en-US" sz="1500" b="0" i="0" dirty="0" err="1">
                <a:effectLst/>
              </a:rPr>
              <a:t>filosofia</a:t>
            </a:r>
            <a:r>
              <a:rPr lang="en-US" sz="1500" b="0" i="0" dirty="0">
                <a:effectLst/>
              </a:rPr>
              <a:t>?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b="0" i="0" dirty="0">
                <a:effectLst/>
              </a:rPr>
              <a:t>A </a:t>
            </a:r>
            <a:r>
              <a:rPr lang="en-US" sz="1500" b="0" i="0" dirty="0" err="1">
                <a:effectLst/>
              </a:rPr>
              <a:t>filosofia</a:t>
            </a:r>
            <a:r>
              <a:rPr lang="en-US" sz="1500" b="0" i="0" dirty="0">
                <a:effectLst/>
              </a:rPr>
              <a:t> </a:t>
            </a:r>
            <a:r>
              <a:rPr lang="en-US" sz="1500" b="0" i="0" dirty="0" err="1">
                <a:effectLst/>
              </a:rPr>
              <a:t>vê</a:t>
            </a:r>
            <a:r>
              <a:rPr lang="en-US" sz="1500" b="0" i="0" dirty="0">
                <a:effectLst/>
              </a:rPr>
              <a:t> a </a:t>
            </a:r>
            <a:r>
              <a:rPr lang="en-US" sz="1500" b="0" i="0" dirty="0" err="1">
                <a:effectLst/>
              </a:rPr>
              <a:t>razão</a:t>
            </a:r>
            <a:r>
              <a:rPr lang="en-US" sz="1500" b="0" i="0" dirty="0">
                <a:effectLst/>
              </a:rPr>
              <a:t> </a:t>
            </a:r>
            <a:r>
              <a:rPr lang="en-US" sz="1500" b="0" i="0" dirty="0" err="1">
                <a:effectLst/>
              </a:rPr>
              <a:t>como</a:t>
            </a:r>
            <a:r>
              <a:rPr lang="en-US" sz="1500" b="0" i="0" dirty="0">
                <a:effectLst/>
              </a:rPr>
              <a:t> a </a:t>
            </a:r>
            <a:r>
              <a:rPr lang="en-US" sz="1500" b="0" i="0" dirty="0" err="1">
                <a:effectLst/>
              </a:rPr>
              <a:t>consciência</a:t>
            </a:r>
            <a:r>
              <a:rPr lang="en-US" sz="1500" b="0" i="0" dirty="0">
                <a:effectLst/>
              </a:rPr>
              <a:t> moral que </a:t>
            </a:r>
            <a:r>
              <a:rPr lang="en-US" sz="1500" b="0" i="0" dirty="0" err="1">
                <a:effectLst/>
              </a:rPr>
              <a:t>orienta</a:t>
            </a:r>
            <a:r>
              <a:rPr lang="en-US" sz="1500" b="0" i="0" dirty="0">
                <a:effectLst/>
              </a:rPr>
              <a:t> as </a:t>
            </a:r>
            <a:r>
              <a:rPr lang="en-US" sz="1500" b="0" i="0" dirty="0" err="1">
                <a:effectLst/>
              </a:rPr>
              <a:t>vontades</a:t>
            </a:r>
            <a:r>
              <a:rPr lang="en-US" sz="1500" b="0" i="0" dirty="0">
                <a:effectLst/>
              </a:rPr>
              <a:t> e </a:t>
            </a:r>
            <a:r>
              <a:rPr lang="en-US" sz="1500" b="0" i="0" dirty="0" err="1">
                <a:effectLst/>
              </a:rPr>
              <a:t>oferece</a:t>
            </a:r>
            <a:r>
              <a:rPr lang="en-US" sz="1500" b="0" i="0" dirty="0">
                <a:effectLst/>
              </a:rPr>
              <a:t> </a:t>
            </a:r>
            <a:r>
              <a:rPr lang="en-US" sz="1500" b="0" i="0" dirty="0" err="1">
                <a:effectLst/>
              </a:rPr>
              <a:t>finalidades</a:t>
            </a:r>
            <a:r>
              <a:rPr lang="en-US" sz="1500" b="0" i="0" dirty="0">
                <a:effectLst/>
              </a:rPr>
              <a:t> </a:t>
            </a:r>
            <a:r>
              <a:rPr lang="en-US" sz="1500" b="0" i="0" dirty="0" err="1">
                <a:effectLst/>
              </a:rPr>
              <a:t>éticas</a:t>
            </a:r>
            <a:r>
              <a:rPr lang="en-US" sz="1500" b="0" i="0" dirty="0">
                <a:effectLst/>
              </a:rPr>
              <a:t> para a </a:t>
            </a:r>
            <a:r>
              <a:rPr lang="en-US" sz="1500" b="0" i="0" dirty="0" err="1">
                <a:effectLst/>
              </a:rPr>
              <a:t>ação</a:t>
            </a:r>
            <a:r>
              <a:rPr lang="en-US" sz="1500" b="0" i="0" dirty="0">
                <a:effectLst/>
              </a:rPr>
              <a:t>. Para </a:t>
            </a:r>
            <a:r>
              <a:rPr lang="en-US" sz="1500" b="0" i="0" dirty="0" err="1">
                <a:effectLst/>
              </a:rPr>
              <a:t>muitos</a:t>
            </a:r>
            <a:r>
              <a:rPr lang="en-US" sz="1500" b="0" i="0" dirty="0">
                <a:effectLst/>
              </a:rPr>
              <a:t> </a:t>
            </a:r>
            <a:r>
              <a:rPr lang="en-US" sz="1500" b="0" i="0" dirty="0" err="1">
                <a:effectLst/>
              </a:rPr>
              <a:t>filósofos</a:t>
            </a:r>
            <a:r>
              <a:rPr lang="en-US" sz="1500" b="0" i="0" dirty="0">
                <a:effectLst/>
              </a:rPr>
              <a:t>, a </a:t>
            </a:r>
            <a:r>
              <a:rPr lang="en-US" sz="1500" b="0" i="0" dirty="0" err="1">
                <a:effectLst/>
              </a:rPr>
              <a:t>razão</a:t>
            </a:r>
            <a:r>
              <a:rPr lang="en-US" sz="1500" b="0" i="0" dirty="0">
                <a:effectLst/>
              </a:rPr>
              <a:t> é a </a:t>
            </a:r>
            <a:r>
              <a:rPr lang="en-US" sz="1500" b="0" i="0" dirty="0" err="1">
                <a:effectLst/>
              </a:rPr>
              <a:t>capacidade</a:t>
            </a:r>
            <a:r>
              <a:rPr lang="en-US" sz="1500" b="0" i="0" dirty="0">
                <a:effectLst/>
              </a:rPr>
              <a:t> moral e </a:t>
            </a:r>
            <a:r>
              <a:rPr lang="en-US" sz="1500" b="0" i="0" dirty="0" err="1">
                <a:effectLst/>
              </a:rPr>
              <a:t>intelectual</a:t>
            </a:r>
            <a:r>
              <a:rPr lang="en-US" sz="1500" b="0" i="0" dirty="0">
                <a:effectLst/>
              </a:rPr>
              <a:t> dos </a:t>
            </a:r>
            <a:r>
              <a:rPr lang="en-US" sz="1500" b="0" i="0" dirty="0" err="1">
                <a:effectLst/>
              </a:rPr>
              <a:t>seres</a:t>
            </a:r>
            <a:r>
              <a:rPr lang="en-US" sz="1500" b="0" i="0" dirty="0">
                <a:effectLst/>
              </a:rPr>
              <a:t> </a:t>
            </a:r>
            <a:r>
              <a:rPr lang="en-US" sz="1500" b="0" i="0" dirty="0" err="1">
                <a:effectLst/>
              </a:rPr>
              <a:t>humanos</a:t>
            </a:r>
            <a:r>
              <a:rPr lang="en-US" sz="1500" b="0" i="0" dirty="0">
                <a:effectLst/>
              </a:rPr>
              <a:t> e </a:t>
            </a:r>
            <a:r>
              <a:rPr lang="en-US" sz="1500" b="0" i="0" dirty="0" err="1">
                <a:effectLst/>
              </a:rPr>
              <a:t>também</a:t>
            </a:r>
            <a:r>
              <a:rPr lang="en-US" sz="1500" b="0" i="0" dirty="0">
                <a:effectLst/>
              </a:rPr>
              <a:t> a </a:t>
            </a:r>
            <a:r>
              <a:rPr lang="en-US" sz="1500" b="0" i="0" dirty="0" err="1">
                <a:effectLst/>
              </a:rPr>
              <a:t>propriedade</a:t>
            </a:r>
            <a:r>
              <a:rPr lang="en-US" sz="1500" b="0" i="0" dirty="0">
                <a:effectLst/>
              </a:rPr>
              <a:t> </a:t>
            </a:r>
            <a:r>
              <a:rPr lang="en-US" sz="1500" b="0" i="0" dirty="0" err="1">
                <a:effectLst/>
              </a:rPr>
              <a:t>ou</a:t>
            </a:r>
            <a:r>
              <a:rPr lang="en-US" sz="1500" b="0" i="0" dirty="0">
                <a:effectLst/>
              </a:rPr>
              <a:t> </a:t>
            </a:r>
            <a:r>
              <a:rPr lang="en-US" sz="1500" b="0" i="0" dirty="0" err="1">
                <a:effectLst/>
              </a:rPr>
              <a:t>qualidade</a:t>
            </a:r>
            <a:r>
              <a:rPr lang="en-US" sz="1500" b="0" i="0" dirty="0">
                <a:effectLst/>
              </a:rPr>
              <a:t> primordial das </a:t>
            </a:r>
            <a:r>
              <a:rPr lang="en-US" sz="1500" b="0" i="0" dirty="0" err="1">
                <a:effectLst/>
              </a:rPr>
              <a:t>próprias</a:t>
            </a:r>
            <a:r>
              <a:rPr lang="en-US" sz="1500" b="0" i="0" dirty="0">
                <a:effectLst/>
              </a:rPr>
              <a:t> </a:t>
            </a:r>
            <a:r>
              <a:rPr lang="en-US" sz="1500" b="0" i="0" dirty="0" err="1">
                <a:effectLst/>
              </a:rPr>
              <a:t>coisas</a:t>
            </a:r>
            <a:r>
              <a:rPr lang="en-US" sz="1500" b="0" i="0" dirty="0">
                <a:effectLst/>
              </a:rPr>
              <a:t>.</a:t>
            </a:r>
          </a:p>
          <a:p>
            <a:pPr marL="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b="1" i="0" u="none" strike="noStrike" cap="none" dirty="0">
              <a:sym typeface="Calibri"/>
            </a:endParaRPr>
          </a:p>
        </p:txBody>
      </p:sp>
      <p:sp>
        <p:nvSpPr>
          <p:cNvPr id="145" name="Google Shape;145;p7"/>
          <p:cNvSpPr/>
          <p:nvPr/>
        </p:nvSpPr>
        <p:spPr>
          <a:xfrm>
            <a:off x="792000" y="936000"/>
            <a:ext cx="5543280" cy="352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8A3FC363-3CF5-32A8-94EC-25E020DC89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4224"/>
                </p14:media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11"/>
    </mc:Choice>
    <mc:Fallback xmlns="">
      <p:transition spd="slow" advTm="299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7" name="Picture 2054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078" name="Picture 2056">
            <a:extLst>
              <a:ext uri="{FF2B5EF4-FFF2-40B4-BE49-F238E27FC236}">
                <a16:creationId xmlns:a16="http://schemas.microsoft.com/office/drawing/2014/main" id="{224C28B3-E902-49D1-98A0-582D277A0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079" name="Picture 2058">
            <a:extLst>
              <a:ext uri="{FF2B5EF4-FFF2-40B4-BE49-F238E27FC236}">
                <a16:creationId xmlns:a16="http://schemas.microsoft.com/office/drawing/2014/main" id="{F3A6C14C-E755-4A02-821B-6EA2D4C9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080" name="Rectangle 2060">
            <a:extLst>
              <a:ext uri="{FF2B5EF4-FFF2-40B4-BE49-F238E27FC236}">
                <a16:creationId xmlns:a16="http://schemas.microsoft.com/office/drawing/2014/main" id="{6478287C-E119-4E9C-95B0-518478BD9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081" name="Rectangle 2062">
            <a:extLst>
              <a:ext uri="{FF2B5EF4-FFF2-40B4-BE49-F238E27FC236}">
                <a16:creationId xmlns:a16="http://schemas.microsoft.com/office/drawing/2014/main" id="{EA4A294F-6D36-425B-8632-27FD6A284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2082" name="Picture 2064">
            <a:extLst>
              <a:ext uri="{FF2B5EF4-FFF2-40B4-BE49-F238E27FC236}">
                <a16:creationId xmlns:a16="http://schemas.microsoft.com/office/drawing/2014/main" id="{D8DF5C3E-BDAB-40E6-A40B-8C05D8CD3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F78925"/>
              </a:gs>
              <a:gs pos="50000">
                <a:srgbClr val="D54209"/>
              </a:gs>
              <a:gs pos="100000">
                <a:srgbClr val="8D0000"/>
              </a:gs>
            </a:gsLst>
            <a:lin ang="2520000" scaled="0"/>
          </a:gradFill>
        </p:spPr>
      </p:pic>
      <p:pic>
        <p:nvPicPr>
          <p:cNvPr id="2083" name="Picture 2066">
            <a:extLst>
              <a:ext uri="{FF2B5EF4-FFF2-40B4-BE49-F238E27FC236}">
                <a16:creationId xmlns:a16="http://schemas.microsoft.com/office/drawing/2014/main" id="{9D90C31A-86E3-472B-B929-496667598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84" name="Rectangle 2068">
            <a:extLst>
              <a:ext uri="{FF2B5EF4-FFF2-40B4-BE49-F238E27FC236}">
                <a16:creationId xmlns:a16="http://schemas.microsoft.com/office/drawing/2014/main" id="{9DD3589A-DB65-424B-ACF1-5C8155F1C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5" name="Rectangle 2070">
            <a:extLst>
              <a:ext uri="{FF2B5EF4-FFF2-40B4-BE49-F238E27FC236}">
                <a16:creationId xmlns:a16="http://schemas.microsoft.com/office/drawing/2014/main" id="{9F784D76-D302-4160-A2D4-C2F4AB76D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4809647" cy="1026148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2086" name="Picture 2072">
            <a:extLst>
              <a:ext uri="{FF2B5EF4-FFF2-40B4-BE49-F238E27FC236}">
                <a16:creationId xmlns:a16="http://schemas.microsoft.com/office/drawing/2014/main" id="{608D9710-1A5F-4D24-B654-F2081DE60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4807458" cy="19379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822B0BF-9335-EB6B-C335-DCF0E9EB6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240" y="1752654"/>
            <a:ext cx="3828633" cy="269948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-228600" defTabSz="9144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pt-BR" sz="15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Como a </a:t>
            </a:r>
            <a:r>
              <a:rPr kumimoji="0" lang="en-US" altLang="pt-BR" sz="15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filosofia</a:t>
            </a:r>
            <a:r>
              <a:rPr kumimoji="0" lang="en-US" altLang="pt-BR" sz="15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 </a:t>
            </a:r>
            <a:r>
              <a:rPr kumimoji="0" lang="en-US" altLang="pt-BR" sz="15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pensa</a:t>
            </a:r>
            <a:r>
              <a:rPr kumimoji="0" lang="en-US" altLang="pt-BR" sz="15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 a </a:t>
            </a:r>
            <a:r>
              <a:rPr kumimoji="0" lang="en-US" altLang="pt-BR" sz="15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sabedoria</a:t>
            </a:r>
            <a:r>
              <a:rPr kumimoji="0" lang="en-US" altLang="pt-BR" sz="15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?</a:t>
            </a:r>
          </a:p>
          <a:p>
            <a:pPr marL="0" marR="0" lvl="0" indent="-228600" defTabSz="9144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pt-BR" sz="15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</a:endParaRPr>
          </a:p>
          <a:p>
            <a:pPr indent="-228600" defTabSz="9144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O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filósofo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 é, antes de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tudo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,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aquele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 que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compreende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, de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uma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 forma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ao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mesmo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 tempo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irônica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 e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trágica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, que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ele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 nada sabe –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uma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vez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 que a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sabedoria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funciona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como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uma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espécie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 de ideal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normativo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, mas,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por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natureza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,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inalcançável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na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sua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altLang="pt-BR" sz="1500" dirty="0" err="1">
                <a:solidFill>
                  <a:srgbClr val="FFFFFF"/>
                </a:solidFill>
                <a:latin typeface="+mn-lt"/>
              </a:rPr>
              <a:t>totalidade</a:t>
            </a:r>
            <a:r>
              <a:rPr lang="en-US" altLang="pt-BR" sz="1500" dirty="0">
                <a:solidFill>
                  <a:srgbClr val="FFFFFF"/>
                </a:solidFill>
                <a:latin typeface="+mn-lt"/>
              </a:rPr>
              <a:t> e plenitude.</a:t>
            </a:r>
            <a:endParaRPr kumimoji="0" lang="en-US" altLang="pt-BR" sz="15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</a:endParaRPr>
          </a:p>
        </p:txBody>
      </p:sp>
      <p:sp useBgFill="1">
        <p:nvSpPr>
          <p:cNvPr id="2087" name="Rectangle 2074">
            <a:extLst>
              <a:ext uri="{FF2B5EF4-FFF2-40B4-BE49-F238E27FC236}">
                <a16:creationId xmlns:a16="http://schemas.microsoft.com/office/drawing/2014/main" id="{2B57E7D2-A94B-4A8D-B58F-D3E30C235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9872" y="482096"/>
            <a:ext cx="3609304" cy="4181344"/>
          </a:xfrm>
          <a:prstGeom prst="rect">
            <a:avLst/>
          </a:prstGeom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A filosofia, a sabedoria e o amor">
            <a:extLst>
              <a:ext uri="{FF2B5EF4-FFF2-40B4-BE49-F238E27FC236}">
                <a16:creationId xmlns:a16="http://schemas.microsoft.com/office/drawing/2014/main" id="{6D311B78-D2C1-6474-5661-DF0C179A2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82949" y="1733518"/>
            <a:ext cx="3133815" cy="167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61DEF6AF-4D8E-E89C-91BF-C3B049C8C35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0982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43916"/>
    </mc:Choice>
    <mc:Fallback xmlns="">
      <p:transition spd="slow" advTm="439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"/>
          <p:cNvSpPr/>
          <p:nvPr/>
        </p:nvSpPr>
        <p:spPr>
          <a:xfrm>
            <a:off x="792000" y="936000"/>
            <a:ext cx="5543280" cy="352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5" name="Google Shape;165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28057" y="428171"/>
            <a:ext cx="4746172" cy="402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3E35DF71-853E-A22B-8309-205B9EA8E38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29"/>
    </mc:Choice>
    <mc:Fallback xmlns="">
      <p:transition spd="slow" advTm="61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Rectangle 175">
            <a:extLst>
              <a:ext uri="{FF2B5EF4-FFF2-40B4-BE49-F238E27FC236}">
                <a16:creationId xmlns:a16="http://schemas.microsoft.com/office/drawing/2014/main" id="{355C2497-A31D-411B-B7CC-5CB04199A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707" y="457200"/>
            <a:ext cx="7244928" cy="420369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1" name="Google Shape;171;p11"/>
          <p:cNvPicPr preferRelativeResize="0"/>
          <p:nvPr/>
        </p:nvPicPr>
        <p:blipFill rotWithShape="1">
          <a:blip r:embed="rId6"/>
          <a:srcRect t="1627" r="1" b="10331"/>
          <a:stretch/>
        </p:blipFill>
        <p:spPr>
          <a:xfrm>
            <a:off x="717006" y="698499"/>
            <a:ext cx="6762328" cy="37211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78" name="Picture 177">
            <a:extLst>
              <a:ext uri="{FF2B5EF4-FFF2-40B4-BE49-F238E27FC236}">
                <a16:creationId xmlns:a16="http://schemas.microsoft.com/office/drawing/2014/main" id="{1702A4D1-2C2E-40B4-9C63-D31CDB40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80" name="Rectangle 179">
            <a:extLst>
              <a:ext uri="{FF2B5EF4-FFF2-40B4-BE49-F238E27FC236}">
                <a16:creationId xmlns:a16="http://schemas.microsoft.com/office/drawing/2014/main" id="{77C4A954-C4D8-4B3C-8268-C93B77D4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70" name="Google Shape;170;p11"/>
          <p:cNvSpPr/>
          <p:nvPr/>
        </p:nvSpPr>
        <p:spPr>
          <a:xfrm>
            <a:off x="792000" y="936000"/>
            <a:ext cx="5543280" cy="352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BCF486CB-FBC6-1043-EC3F-9B6368EF288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87"/>
    </mc:Choice>
    <mc:Fallback xmlns="">
      <p:transition spd="slow" advTm="61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Picture 182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02" name="Picture 184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03" name="Picture 186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04" name="Rectangle 188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05" name="Rectangle 190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206" name="Group 192">
            <a:extLst>
              <a:ext uri="{FF2B5EF4-FFF2-40B4-BE49-F238E27FC236}">
                <a16:creationId xmlns:a16="http://schemas.microsoft.com/office/drawing/2014/main" id="{905A9BAA-B344-45D2-838C-73856C4B1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07" name="Rectangle 193">
              <a:extLst>
                <a:ext uri="{FF2B5EF4-FFF2-40B4-BE49-F238E27FC236}">
                  <a16:creationId xmlns:a16="http://schemas.microsoft.com/office/drawing/2014/main" id="{390434AA-4632-440E-9AE7-411396A7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5" name="Picture 194">
              <a:extLst>
                <a:ext uri="{FF2B5EF4-FFF2-40B4-BE49-F238E27FC236}">
                  <a16:creationId xmlns:a16="http://schemas.microsoft.com/office/drawing/2014/main" id="{D462FD1E-E713-4FD4-8746-671C946723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208" name="Picture 178" descr="Lupa em tela de fundo clara">
            <a:extLst>
              <a:ext uri="{FF2B5EF4-FFF2-40B4-BE49-F238E27FC236}">
                <a16:creationId xmlns:a16="http://schemas.microsoft.com/office/drawing/2014/main" id="{CF1E1A15-94BD-6D3C-CFCE-FF7ADBB0AFE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6374" r="94" b="-1"/>
          <a:stretch/>
        </p:blipFill>
        <p:spPr>
          <a:xfrm>
            <a:off x="3477006" y="10"/>
            <a:ext cx="5664611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09" name="Rectangle 196">
            <a:extLst>
              <a:ext uri="{FF2B5EF4-FFF2-40B4-BE49-F238E27FC236}">
                <a16:creationId xmlns:a16="http://schemas.microsoft.com/office/drawing/2014/main" id="{78A4CDE5-C7BC-41E1-8A4A-79E024CC0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3763924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210" name="Picture 198">
            <a:extLst>
              <a:ext uri="{FF2B5EF4-FFF2-40B4-BE49-F238E27FC236}">
                <a16:creationId xmlns:a16="http://schemas.microsoft.com/office/drawing/2014/main" id="{025C7952-5703-489E-8DBD-F2EFAC8EE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3771900" cy="152053"/>
          </a:xfrm>
          <a:prstGeom prst="rect">
            <a:avLst/>
          </a:prstGeom>
        </p:spPr>
      </p:pic>
      <p:sp>
        <p:nvSpPr>
          <p:cNvPr id="177" name="Google Shape;177;p12"/>
          <p:cNvSpPr txBox="1"/>
          <p:nvPr/>
        </p:nvSpPr>
        <p:spPr>
          <a:xfrm>
            <a:off x="395591" y="1752655"/>
            <a:ext cx="2800876" cy="2933646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-228600" algn="just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u="none" strike="noStrike" cap="none" dirty="0">
                <a:sym typeface="Arial"/>
              </a:rPr>
              <a:t>“NÃO É POSSÍVEL APRENDER QUALQUER FILOSOFIA</a:t>
            </a:r>
            <a:r>
              <a:rPr lang="en-US" sz="2000" dirty="0"/>
              <a:t>, </a:t>
            </a:r>
            <a:r>
              <a:rPr lang="en-US" sz="2000" b="0" i="0" u="none" strike="noStrike" cap="none" dirty="0">
                <a:sym typeface="Arial"/>
              </a:rPr>
              <a:t>SÓ É POSSÍVEL APRENDER A FILOSOFAR”</a:t>
            </a:r>
            <a:r>
              <a:rPr lang="en-US" sz="2000" dirty="0"/>
              <a:t>      </a:t>
            </a:r>
            <a:r>
              <a:rPr lang="en-US" sz="2000" b="1" i="0" u="none" strike="noStrike" cap="none" dirty="0">
                <a:sym typeface="Arial"/>
              </a:rPr>
              <a:t>IMMANUEL KANT</a:t>
            </a:r>
          </a:p>
        </p:txBody>
      </p:sp>
      <p:sp>
        <p:nvSpPr>
          <p:cNvPr id="176" name="Google Shape;176;p12"/>
          <p:cNvSpPr/>
          <p:nvPr/>
        </p:nvSpPr>
        <p:spPr>
          <a:xfrm>
            <a:off x="792000" y="936000"/>
            <a:ext cx="5543280" cy="352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39010E8E-F2DC-8C07-0DF2-8100B46CE46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80475" y="3556873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38"/>
    </mc:Choice>
    <mc:Fallback xmlns="">
      <p:transition spd="slow" advTm="208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7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0" name="Rectangle 19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5" name="Picture 4" descr="Diferentes ícones de tecnologia e ciência em um plano de fundo verde">
            <a:extLst>
              <a:ext uri="{FF2B5EF4-FFF2-40B4-BE49-F238E27FC236}">
                <a16:creationId xmlns:a16="http://schemas.microsoft.com/office/drawing/2014/main" id="{020FF8E1-C5E5-5B3D-588F-259DFBB8E14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9902" r="19332" b="1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7DE8550-ADE3-B8CB-BF69-6FE86F03AA7F}"/>
              </a:ext>
            </a:extLst>
          </p:cNvPr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0" i="0" u="none" strike="noStrike" baseline="0" dirty="0"/>
              <a:t>O interesse da </a:t>
            </a:r>
            <a:r>
              <a:rPr lang="en-US" sz="1500" b="0" i="0" u="none" strike="noStrike" baseline="0" dirty="0" err="1"/>
              <a:t>filosofia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não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estaria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nos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conhecimentos</a:t>
            </a:r>
            <a:r>
              <a:rPr lang="en-US" sz="1500" b="0" i="0" u="none" strike="noStrike" baseline="0" dirty="0"/>
              <a:t>, (que </a:t>
            </a:r>
            <a:r>
              <a:rPr lang="en-US" sz="1500" b="0" i="0" u="none" strike="noStrike" baseline="0" dirty="0" err="1"/>
              <a:t>ficam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por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conta</a:t>
            </a:r>
            <a:r>
              <a:rPr lang="en-US" sz="1500" b="0" i="0" u="none" strike="noStrike" baseline="0" dirty="0"/>
              <a:t> das </a:t>
            </a:r>
            <a:r>
              <a:rPr lang="en-US" sz="1500" b="0" i="0" u="none" strike="noStrike" baseline="0" dirty="0" err="1"/>
              <a:t>ciências</a:t>
            </a:r>
            <a:r>
              <a:rPr lang="en-US" sz="1500" b="0" i="0" u="none" strike="noStrike" baseline="0" dirty="0"/>
              <a:t>) </a:t>
            </a:r>
            <a:r>
              <a:rPr lang="en-US" sz="1500" b="0" i="0" u="none" strike="noStrike" baseline="0" dirty="0" err="1"/>
              <a:t>nem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nas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aplicações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práticas</a:t>
            </a:r>
            <a:r>
              <a:rPr lang="en-US" sz="1500" b="0" i="0" u="none" strike="noStrike" baseline="0" dirty="0"/>
              <a:t> de </a:t>
            </a:r>
            <a:r>
              <a:rPr lang="en-US" sz="1500" b="0" i="0" u="none" strike="noStrike" baseline="0" dirty="0" err="1"/>
              <a:t>teorias</a:t>
            </a:r>
            <a:r>
              <a:rPr lang="en-US" sz="1500" b="0" i="0" u="none" strike="noStrike" baseline="0" dirty="0"/>
              <a:t> (que </a:t>
            </a:r>
            <a:r>
              <a:rPr lang="en-US" sz="1500" b="0" i="0" u="none" strike="noStrike" baseline="0" dirty="0" err="1"/>
              <a:t>ficam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por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conta</a:t>
            </a:r>
            <a:r>
              <a:rPr lang="en-US" sz="1500" b="0" i="0" u="none" strike="noStrike" baseline="0" dirty="0"/>
              <a:t> da </a:t>
            </a:r>
            <a:r>
              <a:rPr lang="en-US" sz="1500" b="0" i="0" u="none" strike="noStrike" baseline="0" dirty="0" err="1"/>
              <a:t>tecnologia</a:t>
            </a:r>
            <a:r>
              <a:rPr lang="en-US" sz="1500" b="0" i="0" u="none" strike="noStrike" baseline="0" dirty="0"/>
              <a:t>), mas </a:t>
            </a:r>
            <a:r>
              <a:rPr lang="en-US" sz="1500" b="0" i="0" u="none" strike="noStrike" baseline="0" dirty="0" err="1"/>
              <a:t>nos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ensinamentos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morais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ou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éticos</a:t>
            </a:r>
            <a:r>
              <a:rPr lang="en-US" sz="1500" b="0" i="0" u="none" strike="noStrike" baseline="0" dirty="0"/>
              <a:t>. A </a:t>
            </a:r>
            <a:r>
              <a:rPr lang="en-US" sz="1500" b="0" i="0" u="none" strike="noStrike" baseline="0" dirty="0" err="1"/>
              <a:t>filosofia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seria</a:t>
            </a:r>
            <a:r>
              <a:rPr lang="en-US" sz="1500" b="0" i="0" u="none" strike="noStrike" baseline="0" dirty="0"/>
              <a:t> a </a:t>
            </a:r>
            <a:r>
              <a:rPr lang="en-US" sz="1500" b="0" i="0" u="none" strike="noStrike" baseline="0" dirty="0" err="1"/>
              <a:t>arte</a:t>
            </a:r>
            <a:r>
              <a:rPr lang="en-US" sz="1500" b="0" i="0" u="none" strike="noStrike" baseline="0" dirty="0"/>
              <a:t> do </a:t>
            </a:r>
            <a:r>
              <a:rPr lang="en-US" sz="1500" b="0" i="0" u="none" strike="noStrike" baseline="0" dirty="0" err="1"/>
              <a:t>bem-viver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ou</a:t>
            </a:r>
            <a:r>
              <a:rPr lang="en-US" sz="1500" b="0" i="0" u="none" strike="noStrike" baseline="0" dirty="0"/>
              <a:t> da </a:t>
            </a:r>
            <a:r>
              <a:rPr lang="en-US" sz="1500" b="0" i="0" u="none" strike="noStrike" baseline="0" dirty="0" err="1"/>
              <a:t>vida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correta</a:t>
            </a:r>
            <a:r>
              <a:rPr lang="en-US" sz="1500" b="0" i="0" u="none" strike="noStrike" baseline="0" dirty="0"/>
              <a:t> e virtuosa. </a:t>
            </a:r>
            <a:r>
              <a:rPr lang="en-US" sz="1500" b="0" i="0" u="none" strike="noStrike" baseline="0" dirty="0" err="1"/>
              <a:t>Estudando</a:t>
            </a:r>
            <a:r>
              <a:rPr lang="en-US" sz="1500" b="0" i="0" u="none" strike="noStrike" baseline="0" dirty="0"/>
              <a:t> as </a:t>
            </a:r>
            <a:r>
              <a:rPr lang="en-US" sz="1500" b="0" i="0" u="none" strike="noStrike" baseline="0" dirty="0" err="1"/>
              <a:t>paixões</a:t>
            </a:r>
            <a:r>
              <a:rPr lang="en-US" sz="1500" b="0" i="0" u="none" strike="noStrike" baseline="0" dirty="0"/>
              <a:t> e </a:t>
            </a:r>
            <a:r>
              <a:rPr lang="en-US" sz="1500" b="0" i="0" u="none" strike="noStrike" baseline="0" dirty="0" err="1"/>
              <a:t>os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vícios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humanos</a:t>
            </a:r>
            <a:r>
              <a:rPr lang="en-US" sz="1500" b="0" i="0" u="none" strike="noStrike" baseline="0" dirty="0"/>
              <a:t>, a </a:t>
            </a:r>
            <a:r>
              <a:rPr lang="en-US" sz="1500" b="0" i="0" u="none" strike="noStrike" baseline="0" dirty="0" err="1"/>
              <a:t>liberdade</a:t>
            </a:r>
            <a:r>
              <a:rPr lang="en-US" sz="1500" b="0" i="0" u="none" strike="noStrike" baseline="0" dirty="0"/>
              <a:t> e a </a:t>
            </a:r>
            <a:r>
              <a:rPr lang="en-US" sz="1500" b="0" i="0" u="none" strike="noStrike" baseline="0" dirty="0" err="1"/>
              <a:t>vontade</a:t>
            </a:r>
            <a:r>
              <a:rPr lang="en-US" sz="1500" b="0" i="0" u="none" strike="noStrike" baseline="0" dirty="0"/>
              <a:t>, </a:t>
            </a:r>
            <a:r>
              <a:rPr lang="en-US" sz="1500" b="0" i="0" u="none" strike="noStrike" baseline="0" dirty="0" err="1"/>
              <a:t>analisando</a:t>
            </a:r>
            <a:r>
              <a:rPr lang="en-US" sz="1500" b="0" i="0" u="none" strike="noStrike" baseline="0" dirty="0"/>
              <a:t> a </a:t>
            </a:r>
            <a:r>
              <a:rPr lang="en-US" sz="1500" b="0" i="0" u="none" strike="noStrike" baseline="0" dirty="0" err="1"/>
              <a:t>capacidade</a:t>
            </a:r>
            <a:r>
              <a:rPr lang="en-US" sz="1500" b="0" i="0" u="none" strike="noStrike" baseline="0" dirty="0"/>
              <a:t> de </a:t>
            </a:r>
            <a:r>
              <a:rPr lang="en-US" sz="1500" b="0" i="0" u="none" strike="noStrike" baseline="0" dirty="0" err="1"/>
              <a:t>nossa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razão</a:t>
            </a:r>
            <a:r>
              <a:rPr lang="en-US" sz="1500" b="0" i="0" u="none" strike="noStrike" baseline="0" dirty="0"/>
              <a:t> para </a:t>
            </a:r>
            <a:r>
              <a:rPr lang="en-US" sz="1500" b="0" i="0" u="none" strike="noStrike" baseline="0" dirty="0" err="1"/>
              <a:t>impor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limites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aos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nossos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desejos</a:t>
            </a:r>
            <a:r>
              <a:rPr lang="en-US" sz="1500" b="0" i="0" u="none" strike="noStrike" baseline="0" dirty="0"/>
              <a:t> e </a:t>
            </a:r>
            <a:r>
              <a:rPr lang="en-US" sz="1500" b="0" i="0" u="none" strike="noStrike" baseline="0" dirty="0" err="1"/>
              <a:t>paixões</a:t>
            </a:r>
            <a:r>
              <a:rPr lang="en-US" sz="1500" b="0" i="0" u="none" strike="noStrike" baseline="0" dirty="0"/>
              <a:t>, </a:t>
            </a:r>
            <a:r>
              <a:rPr lang="en-US" sz="1500" b="0" i="0" u="none" strike="noStrike" baseline="0" dirty="0" err="1"/>
              <a:t>ensinando-nos</a:t>
            </a:r>
            <a:r>
              <a:rPr lang="en-US" sz="1500" b="0" i="0" u="none" strike="noStrike" baseline="0" dirty="0"/>
              <a:t> a </a:t>
            </a:r>
            <a:r>
              <a:rPr lang="en-US" sz="1500" b="0" i="0" u="none" strike="noStrike" baseline="0" dirty="0" err="1"/>
              <a:t>viver</a:t>
            </a:r>
            <a:r>
              <a:rPr lang="en-US" sz="1500" b="0" i="0" u="none" strike="noStrike" baseline="0" dirty="0"/>
              <a:t> de modo </a:t>
            </a:r>
            <a:r>
              <a:rPr lang="en-US" sz="1500" b="0" i="0" u="none" strike="noStrike" baseline="0" dirty="0" err="1"/>
              <a:t>honesto</a:t>
            </a:r>
            <a:r>
              <a:rPr lang="en-US" sz="1500" b="0" i="0" u="none" strike="noStrike" baseline="0" dirty="0"/>
              <a:t> e </a:t>
            </a:r>
            <a:r>
              <a:rPr lang="en-US" sz="1500" b="0" i="0" u="none" strike="noStrike" baseline="0" dirty="0" err="1"/>
              <a:t>justo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na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companhia</a:t>
            </a:r>
            <a:r>
              <a:rPr lang="en-US" sz="1500" b="0" i="0" u="none" strike="noStrike" baseline="0" dirty="0"/>
              <a:t> dos outros </a:t>
            </a:r>
            <a:r>
              <a:rPr lang="en-US" sz="1500" b="0" i="0" u="none" strike="noStrike" baseline="0" dirty="0" err="1"/>
              <a:t>seres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humanos</a:t>
            </a:r>
            <a:r>
              <a:rPr lang="en-US" sz="1500" b="0" i="0" u="none" strike="noStrike" baseline="0" dirty="0"/>
              <a:t>, a </a:t>
            </a:r>
            <a:r>
              <a:rPr lang="en-US" sz="1500" b="0" i="0" u="none" strike="noStrike" baseline="0" dirty="0" err="1"/>
              <a:t>filosofia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teria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como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finalidade</a:t>
            </a:r>
            <a:r>
              <a:rPr lang="en-US" sz="1500" b="0" i="0" u="none" strike="noStrike" baseline="0" dirty="0"/>
              <a:t> </a:t>
            </a:r>
            <a:r>
              <a:rPr lang="en-US" sz="1500" b="0" i="0" u="none" strike="noStrike" baseline="0" dirty="0" err="1"/>
              <a:t>ensinar-nos</a:t>
            </a:r>
            <a:r>
              <a:rPr lang="en-US" sz="1500" b="0" i="0" u="none" strike="noStrike" baseline="0" dirty="0"/>
              <a:t> a </a:t>
            </a:r>
            <a:r>
              <a:rPr lang="en-US" sz="1500" b="0" i="0" u="none" strike="noStrike" baseline="0" dirty="0" err="1"/>
              <a:t>virtude</a:t>
            </a:r>
            <a:r>
              <a:rPr lang="en-US" sz="1500" b="0" i="0" u="none" strike="noStrike" baseline="0" dirty="0"/>
              <a:t>, que é o principio do </a:t>
            </a:r>
            <a:r>
              <a:rPr lang="en-US" sz="1500" b="0" i="0" u="none" strike="noStrike" baseline="0" dirty="0" err="1"/>
              <a:t>bem-viver</a:t>
            </a:r>
            <a:r>
              <a:rPr lang="en-US" sz="1500" b="0" i="0" u="none" strike="noStrike" baseline="0" dirty="0"/>
              <a:t>. </a:t>
            </a:r>
            <a:endParaRPr lang="en-US" sz="1500" dirty="0"/>
          </a:p>
        </p:txBody>
      </p:sp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F5F35B76-365C-6CA5-6758-B43E8DB4F96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53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540"/>
    </mc:Choice>
    <mc:Fallback xmlns="">
      <p:transition spd="slow" advTm="625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4C28B3-E902-49D1-98A0-582D277A0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A6C14C-E755-4A02-821B-6EA2D4C9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478287C-E119-4E9C-95B0-518478BD9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4A294F-6D36-425B-8632-27FD6A284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8DF5C3E-BDAB-40E6-A40B-8C05D8CD3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F78925"/>
              </a:gs>
              <a:gs pos="50000">
                <a:srgbClr val="D54209"/>
              </a:gs>
              <a:gs pos="100000">
                <a:srgbClr val="8D0000"/>
              </a:gs>
            </a:gsLst>
            <a:lin ang="2520000" scaled="0"/>
          </a:gradFill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D90C31A-86E3-472B-B929-496667598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DD3589A-DB65-424B-ACF1-5C8155F1C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F784D76-D302-4160-A2D4-C2F4AB76D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4809647" cy="1026148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08D9710-1A5F-4D24-B654-F2081DE60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4807458" cy="193797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BB7BE20-1860-B9DB-5B6E-8BD1B7A3B0DC}"/>
              </a:ext>
            </a:extLst>
          </p:cNvPr>
          <p:cNvSpPr txBox="1"/>
          <p:nvPr/>
        </p:nvSpPr>
        <p:spPr>
          <a:xfrm>
            <a:off x="130630" y="1586628"/>
            <a:ext cx="4434418" cy="30996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200" b="0" i="1" u="none" strike="noStrike" baseline="0" dirty="0" err="1">
                <a:solidFill>
                  <a:srgbClr val="FFFFFF"/>
                </a:solidFill>
              </a:rPr>
              <a:t>Atitude</a:t>
            </a:r>
            <a:r>
              <a:rPr lang="en-US" sz="1200" b="0" i="1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1" u="none" strike="noStrike" baseline="0" dirty="0" err="1">
                <a:solidFill>
                  <a:srgbClr val="FFFFFF"/>
                </a:solidFill>
              </a:rPr>
              <a:t>filosófica</a:t>
            </a:r>
            <a:r>
              <a:rPr lang="en-US" sz="1200" b="0" i="1" u="none" strike="noStrike" baseline="0" dirty="0">
                <a:solidFill>
                  <a:srgbClr val="FFFFFF"/>
                </a:solidFill>
              </a:rPr>
              <a:t>: </a:t>
            </a:r>
            <a:r>
              <a:rPr lang="en-US" sz="1200" b="0" i="1" u="none" strike="noStrike" baseline="0" dirty="0" err="1">
                <a:solidFill>
                  <a:srgbClr val="FFFFFF"/>
                </a:solidFill>
              </a:rPr>
              <a:t>Indagar</a:t>
            </a:r>
            <a:r>
              <a:rPr lang="en-US" sz="1200" b="0" i="1" u="none" strike="noStrike" baseline="0" dirty="0">
                <a:solidFill>
                  <a:srgbClr val="FFFFFF"/>
                </a:solidFill>
              </a:rPr>
              <a:t>. </a:t>
            </a:r>
            <a:endParaRPr lang="en-US" sz="1200" b="0" i="0" u="none" strike="noStrike" baseline="0" dirty="0">
              <a:solidFill>
                <a:srgbClr val="FFFFFF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>
                <a:solidFill>
                  <a:srgbClr val="FFFFFF"/>
                </a:solidFill>
              </a:rPr>
              <a:t>Se,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por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enquanto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,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deixarmos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de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lado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os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objetos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com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os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quais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a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filosofia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se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ocupa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,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veremos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que a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atitude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possui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algumas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características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que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são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as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mesmas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,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independentemente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do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conteúdo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investigado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.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Essas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características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são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: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>
                <a:solidFill>
                  <a:srgbClr val="FFFFFF"/>
                </a:solidFill>
              </a:rPr>
              <a:t>→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Perguntar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o que é (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uma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coisa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, um valor,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uma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idéia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, um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comportamento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). Ou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seja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, a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filosofia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pergunta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qual é a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realidade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e qual é a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significação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de algo,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não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importa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o que é.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>
                <a:solidFill>
                  <a:srgbClr val="FFFFFF"/>
                </a:solidFill>
              </a:rPr>
              <a:t>→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Perguntar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como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é (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uma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coisa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, um valor,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uma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idéia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, um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comportamento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). Ou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seja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, a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filosofia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indagar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como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é a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estrutura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ou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o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sistema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de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relações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que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constitui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a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realidade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de algo.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>
                <a:solidFill>
                  <a:srgbClr val="FFFFFF"/>
                </a:solidFill>
              </a:rPr>
              <a:t>→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Perguntar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por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que é (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uma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coisa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, um valor,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uma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idéia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, um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comportamento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). Ou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seja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,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por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que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existe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, qual é a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origem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ou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causa de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uma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coisa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, de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uma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idéia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, de um valor, de um </a:t>
            </a:r>
            <a:r>
              <a:rPr lang="en-US" sz="1200" b="0" i="0" u="none" strike="noStrike" baseline="0" dirty="0" err="1">
                <a:solidFill>
                  <a:srgbClr val="FFFFFF"/>
                </a:solidFill>
              </a:rPr>
              <a:t>comportamento</a:t>
            </a:r>
            <a:r>
              <a:rPr lang="en-US" sz="1200" b="0" i="0" u="none" strike="noStrike" baseline="0" dirty="0">
                <a:solidFill>
                  <a:srgbClr val="FFFFFF"/>
                </a:solidFill>
              </a:rPr>
              <a:t>. </a:t>
            </a:r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2B57E7D2-A94B-4A8D-B58F-D3E30C235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9872" y="482096"/>
            <a:ext cx="3609304" cy="4181344"/>
          </a:xfrm>
          <a:prstGeom prst="rect">
            <a:avLst/>
          </a:prstGeom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oogle Shape;195;p15">
            <a:extLst>
              <a:ext uri="{FF2B5EF4-FFF2-40B4-BE49-F238E27FC236}">
                <a16:creationId xmlns:a16="http://schemas.microsoft.com/office/drawing/2014/main" id="{DDD2CBAE-E907-891F-183A-A109D4593BC6}"/>
              </a:ext>
            </a:extLst>
          </p:cNvPr>
          <p:cNvPicPr preferRelativeResize="0"/>
          <p:nvPr/>
        </p:nvPicPr>
        <p:blipFill rotWithShape="1">
          <a:blip r:embed="rId8"/>
          <a:stretch/>
        </p:blipFill>
        <p:spPr>
          <a:xfrm>
            <a:off x="5282949" y="1002294"/>
            <a:ext cx="3133815" cy="31338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Áudio 7">
            <a:hlinkClick r:id="" action="ppaction://media"/>
            <a:extLst>
              <a:ext uri="{FF2B5EF4-FFF2-40B4-BE49-F238E27FC236}">
                <a16:creationId xmlns:a16="http://schemas.microsoft.com/office/drawing/2014/main" id="{D236C319-81FB-FB55-02DA-FF0F59337DC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7987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96481"/>
    </mc:Choice>
    <mc:Fallback xmlns="">
      <p:transition spd="slow" advTm="964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6"/>
          <p:cNvSpPr/>
          <p:nvPr/>
        </p:nvSpPr>
        <p:spPr>
          <a:xfrm>
            <a:off x="792000" y="936000"/>
            <a:ext cx="5543280" cy="352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22706" y="1512592"/>
            <a:ext cx="5859233" cy="2738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384CC945-C22C-3B25-4AF0-33120E2B6CD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07"/>
    </mc:Choice>
    <mc:Fallback xmlns="">
      <p:transition spd="slow" advTm="136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"/>
          <p:cNvSpPr/>
          <p:nvPr/>
        </p:nvSpPr>
        <p:spPr>
          <a:xfrm>
            <a:off x="792000" y="936000"/>
            <a:ext cx="5543280" cy="352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4" name="Google Shape;214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28931" y="1865161"/>
            <a:ext cx="2534709" cy="1426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44766" y="1058973"/>
            <a:ext cx="1535596" cy="806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7" descr="Ética: a pedra fundamental - PerfTracker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65440" y="1314329"/>
            <a:ext cx="1606432" cy="8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816465" y="2513795"/>
            <a:ext cx="2498840" cy="974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7" descr="Filosofia da ciência - Home | Facebook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729556" y="3597543"/>
            <a:ext cx="1071563" cy="1071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561341" y="3565538"/>
            <a:ext cx="1469888" cy="11035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0" name="Google Shape;220;p17"/>
          <p:cNvCxnSpPr/>
          <p:nvPr/>
        </p:nvCxnSpPr>
        <p:spPr>
          <a:xfrm rot="10800000" flipH="1">
            <a:off x="2604052" y="1462067"/>
            <a:ext cx="1212413" cy="635090"/>
          </a:xfrm>
          <a:prstGeom prst="straightConnector1">
            <a:avLst/>
          </a:prstGeom>
          <a:noFill/>
          <a:ln w="9525" cap="flat" cmpd="sng">
            <a:solidFill>
              <a:srgbClr val="5597D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21" name="Google Shape;221;p17"/>
          <p:cNvCxnSpPr/>
          <p:nvPr/>
        </p:nvCxnSpPr>
        <p:spPr>
          <a:xfrm rot="10800000" flipH="1">
            <a:off x="3563640" y="1958009"/>
            <a:ext cx="2469412" cy="437321"/>
          </a:xfrm>
          <a:prstGeom prst="straightConnector1">
            <a:avLst/>
          </a:prstGeom>
          <a:noFill/>
          <a:ln w="9525" cap="flat" cmpd="sng">
            <a:solidFill>
              <a:srgbClr val="5597D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22" name="Google Shape;222;p17"/>
          <p:cNvCxnSpPr/>
          <p:nvPr/>
        </p:nvCxnSpPr>
        <p:spPr>
          <a:xfrm>
            <a:off x="3319670" y="2759400"/>
            <a:ext cx="387626" cy="152765"/>
          </a:xfrm>
          <a:prstGeom prst="straightConnector1">
            <a:avLst/>
          </a:prstGeom>
          <a:noFill/>
          <a:ln w="9525" cap="flat" cmpd="sng">
            <a:solidFill>
              <a:srgbClr val="5597D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23" name="Google Shape;223;p17"/>
          <p:cNvCxnSpPr/>
          <p:nvPr/>
        </p:nvCxnSpPr>
        <p:spPr>
          <a:xfrm>
            <a:off x="3031229" y="3001215"/>
            <a:ext cx="1540051" cy="1116107"/>
          </a:xfrm>
          <a:prstGeom prst="straightConnector1">
            <a:avLst/>
          </a:prstGeom>
          <a:noFill/>
          <a:ln w="9525" cap="flat" cmpd="sng">
            <a:solidFill>
              <a:srgbClr val="5597D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24" name="Google Shape;224;p17"/>
          <p:cNvCxnSpPr/>
          <p:nvPr/>
        </p:nvCxnSpPr>
        <p:spPr>
          <a:xfrm>
            <a:off x="1808922" y="3170583"/>
            <a:ext cx="0" cy="318052"/>
          </a:xfrm>
          <a:prstGeom prst="straightConnector1">
            <a:avLst/>
          </a:prstGeom>
          <a:noFill/>
          <a:ln w="9525" cap="flat" cmpd="sng">
            <a:solidFill>
              <a:srgbClr val="5597D3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10" name="Áudio 9">
            <a:hlinkClick r:id="" action="ppaction://media"/>
            <a:extLst>
              <a:ext uri="{FF2B5EF4-FFF2-40B4-BE49-F238E27FC236}">
                <a16:creationId xmlns:a16="http://schemas.microsoft.com/office/drawing/2014/main" id="{E2EBF22D-A783-7FC7-AEA3-C976383B1F8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17"/>
    </mc:Choice>
    <mc:Fallback xmlns="">
      <p:transition spd="slow" advTm="176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7"/>
          <p:cNvSpPr/>
          <p:nvPr/>
        </p:nvSpPr>
        <p:spPr>
          <a:xfrm>
            <a:off x="1800000" y="848520"/>
            <a:ext cx="5614920" cy="6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sz="26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27"/>
          <p:cNvSpPr/>
          <p:nvPr/>
        </p:nvSpPr>
        <p:spPr>
          <a:xfrm>
            <a:off x="744119" y="1298160"/>
            <a:ext cx="7436319" cy="2969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ARANHA, Maria Lúcia Arruda e MARTINS, Maria Helena Pires. </a:t>
            </a:r>
            <a:r>
              <a:rPr lang="pt-BR" sz="2400" b="1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Filosofando: Introdução à Filosofia.</a:t>
            </a:r>
            <a:r>
              <a:rPr lang="pt-BR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6ª ed. São Paulo: Moderna, 2016.</a:t>
            </a:r>
            <a:endParaRPr sz="24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GALLO, Silvio. </a:t>
            </a:r>
            <a:r>
              <a:rPr lang="pt-BR" sz="2200" b="1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Filosofia: Experiência do pensamento. </a:t>
            </a:r>
            <a:r>
              <a:rPr lang="pt-BR" sz="2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1ª ed. São Paulo: Scipione, 2014.</a:t>
            </a:r>
            <a:endParaRPr sz="2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Áudio 3">
            <a:hlinkClick r:id="" action="ppaction://media"/>
            <a:extLst>
              <a:ext uri="{FF2B5EF4-FFF2-40B4-BE49-F238E27FC236}">
                <a16:creationId xmlns:a16="http://schemas.microsoft.com/office/drawing/2014/main" id="{63B545FB-5C05-B39C-B460-D4701769E9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73"/>
    </mc:Choice>
    <mc:Fallback xmlns="">
      <p:transition spd="slow" advTm="63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4.8|2.5|1.8|1.9|1.3"/>
</p:tagLst>
</file>

<file path=ppt/theme/theme1.xml><?xml version="1.0" encoding="utf-8"?>
<a:theme xmlns:a="http://schemas.openxmlformats.org/drawingml/2006/main" name="Berlim">
  <a:themeElements>
    <a:clrScheme name="Berlim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m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m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TM04033917[[fn=Berlim]]</Template>
  <TotalTime>297</TotalTime>
  <Words>528</Words>
  <Application>Microsoft Office PowerPoint</Application>
  <PresentationFormat>Apresentação na tela (16:9)</PresentationFormat>
  <Paragraphs>32</Paragraphs>
  <Slides>15</Slides>
  <Notes>12</Notes>
  <HiddenSlides>0</HiddenSlides>
  <MMClips>15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Calibri</vt:lpstr>
      <vt:lpstr>Trebuchet MS</vt:lpstr>
      <vt:lpstr>Berlim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CEQP Potência Master</cp:lastModifiedBy>
  <cp:revision>3</cp:revision>
  <dcterms:created xsi:type="dcterms:W3CDTF">2020-03-25T23:26:05Z</dcterms:created>
  <dcterms:modified xsi:type="dcterms:W3CDTF">2023-08-16T11:26:56Z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Apresentação na tela (16:9)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</vt:i4>
  </property>
</Properties>
</file>